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6742"/>
  </p:normalViewPr>
  <p:slideViewPr>
    <p:cSldViewPr snapToGrid="0" snapToObjects="1">
      <p:cViewPr varScale="1">
        <p:scale>
          <a:sx n="95" d="100"/>
          <a:sy n="95" d="100"/>
        </p:scale>
        <p:origin x="20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iff>
</file>

<file path=ppt/media/image11.gif>
</file>

<file path=ppt/media/image12.gif>
</file>

<file path=ppt/media/image13.tiff>
</file>

<file path=ppt/media/image14.tiff>
</file>

<file path=ppt/media/image2.tiff>
</file>

<file path=ppt/media/image3.tiff>
</file>

<file path=ppt/media/image4.png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03F4D-B203-3E42-9D53-444883284696}" type="datetimeFigureOut">
              <a:rPr lang="en-US" smtClean="0"/>
              <a:t>2/16/19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242561-24D1-124A-A67C-AB42BB793C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693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242561-24D1-124A-A67C-AB42BB793C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86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242561-24D1-124A-A67C-AB42BB793C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22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33BF9-A1A5-2C45-B811-884B66AB8846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618CB-CF73-BF42-801D-296DC6D1BC08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51B98-09FB-3546-8881-D23468C58E8B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F8360-7A96-C445-B52A-AE622DAF5619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53EAA-50A0-CF4B-8633-57897E97BA15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BF950-7A54-C147-BBDC-9CBF06933F65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6D72-5A99-2745-AD30-E442B20B05BD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19843" y="4471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E1860-2BD0-464F-A689-404829AFE867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C4C0A-C999-2E4B-8F73-DBF5104DDAAE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96700-453E-B741-84FD-BB795737D60C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31665-01F0-D54B-991E-C454042EE150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319843" y="479769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0AF25-F789-ED40-9DB4-BAE5BEC8E64B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0D405-83DE-A443-A98D-48812A095BB5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71559135-9E5F-B448-A593-B64824ADCE8A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A9CD07E-1E5B-3549-A602-156BF643C9CC}" type="datetime1">
              <a:rPr lang="en-US" smtClean="0"/>
              <a:t>2/17/19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11130" y="441814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towardsdatascience.com/types-of-optimization-algorithms-used-in-neural-networks-and-ways-to-optimize-gradient-95ae5d39529f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72C40-3573-8444-A707-A8440A1CD6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Optimization Algorithms / Stochastic Gradient Descent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9E25F1-AC74-E142-B6F7-FEC4D96CCF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Darshan Patel – Deep Machine Learning Spring 2019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B3B43F-7E95-4344-837E-9803B6AAE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1" y="441814"/>
            <a:ext cx="2939144" cy="2116184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485A54B-7176-D741-9048-DE8A5CC8B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6754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BF266-1701-F540-BA91-3B900F24F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1038E-8890-7F4E-8B92-26201D8D2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Chollet, F. (2018). </a:t>
            </a:r>
            <a:r>
              <a:rPr lang="en-US" i="1" dirty="0"/>
              <a:t>Deep learning with Python</a:t>
            </a:r>
            <a:r>
              <a:rPr lang="en-US" dirty="0"/>
              <a:t>. Shelter Island, NY: Manning Publications. </a:t>
            </a:r>
            <a:r>
              <a:rPr lang="en-US" dirty="0" err="1"/>
              <a:t>pg</a:t>
            </a:r>
            <a:r>
              <a:rPr lang="en-US" dirty="0"/>
              <a:t> 48 – 51.</a:t>
            </a:r>
          </a:p>
          <a:p>
            <a:r>
              <a:rPr lang="en-US" dirty="0" err="1"/>
              <a:t>Goodfellow</a:t>
            </a:r>
            <a:r>
              <a:rPr lang="en-US" dirty="0"/>
              <a:t>, I., </a:t>
            </a:r>
            <a:r>
              <a:rPr lang="en-US" dirty="0" err="1"/>
              <a:t>Bengio</a:t>
            </a:r>
            <a:r>
              <a:rPr lang="en-US" dirty="0"/>
              <a:t>, Y., &amp; </a:t>
            </a:r>
            <a:r>
              <a:rPr lang="en-US" dirty="0" err="1"/>
              <a:t>Courville</a:t>
            </a:r>
            <a:r>
              <a:rPr lang="en-US" dirty="0"/>
              <a:t>, A. (2017). </a:t>
            </a:r>
            <a:r>
              <a:rPr lang="en-US" i="1" dirty="0"/>
              <a:t>Deep learning</a:t>
            </a:r>
            <a:r>
              <a:rPr lang="en-US" dirty="0"/>
              <a:t>. Cambridge, MA: The MIT Press. pg. 83 – 85. </a:t>
            </a:r>
          </a:p>
          <a:p>
            <a:r>
              <a:rPr lang="en-US" dirty="0">
                <a:hlinkClick r:id="rId2"/>
              </a:rPr>
              <a:t>https://towardsdatascience.com/types-of-optimization-algorithms-used-in-neural-networks-and-ways-to-optimize-gradient-95ae5d39529f</a:t>
            </a:r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ruder.io</a:t>
            </a:r>
            <a:r>
              <a:rPr lang="en-US" dirty="0"/>
              <a:t>/optimizing-gradient-descent/</a:t>
            </a:r>
            <a:r>
              <a:rPr lang="en-US" dirty="0" err="1"/>
              <a:t>index.html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00777C-E8CC-5E49-B47C-18886B2F7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10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337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8B3791-8897-E14D-B4EF-C95DE5CBE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11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E4D318-79CA-D948-A66D-AAC292DDC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319" y="2505634"/>
            <a:ext cx="6438527" cy="333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70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4B5B4-C054-7E47-9FC4-01378DFF1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Optimization?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4652B-8EF2-0746-B02B-756BDC78F7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366682"/>
            <a:ext cx="10554574" cy="1822868"/>
          </a:xfrm>
        </p:spPr>
        <p:txBody>
          <a:bodyPr>
            <a:normAutofit/>
          </a:bodyPr>
          <a:lstStyle/>
          <a:p>
            <a:r>
              <a:rPr lang="en-US" sz="2000" dirty="0"/>
              <a:t>In deep machine learning, optimizing is the task of minimizing an objective/loss function </a:t>
            </a:r>
          </a:p>
          <a:p>
            <a:r>
              <a:rPr lang="en-US" sz="2000" dirty="0"/>
              <a:t>One simple optimization algorithm is gradient descent that utilizes slope/gradient and small steps, called the learning rate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FA1AFA-EEC8-D04E-A32C-76F57151F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712" y="3659974"/>
            <a:ext cx="4305910" cy="26684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A80626-399D-3F4A-BCE1-573BB9DBA4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0008" y="3348066"/>
            <a:ext cx="4203278" cy="2980359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9294437-6EB3-CD45-B4AE-3C09613AB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2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129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05DA8-8788-A84C-B206-C12A63AFF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Gradient Descent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197BC-79AC-374A-A7CE-23BBABA9B6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2166833"/>
          </a:xfrm>
        </p:spPr>
        <p:txBody>
          <a:bodyPr>
            <a:normAutofit/>
          </a:bodyPr>
          <a:lstStyle/>
          <a:p>
            <a:r>
              <a:rPr lang="en-US" sz="2000" dirty="0"/>
              <a:t>Same concept as gradient descent but this time, use a single training point or a small mini-batch of points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05F7D9-E8C6-EC4A-9182-AD6351800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712" y="4146019"/>
            <a:ext cx="6731000" cy="2095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029998-59FA-C240-BE90-D23C34608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9935" y="4685866"/>
            <a:ext cx="3153351" cy="155565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114A3-8AE0-2649-B795-F09BB9615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834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FEF07-23B4-4B4C-89C5-07FB77821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Advantages of Stochastic Gradient Descent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A4328-6701-8D49-AD71-AB19E24AF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0000" y="2287602"/>
            <a:ext cx="10554574" cy="1485129"/>
          </a:xfrm>
        </p:spPr>
        <p:txBody>
          <a:bodyPr>
            <a:normAutofit/>
          </a:bodyPr>
          <a:lstStyle/>
          <a:p>
            <a:r>
              <a:rPr lang="en-US" sz="2000" dirty="0"/>
              <a:t>Easier to find gradient of a single point, or small batches of points, rather than thousands on points</a:t>
            </a:r>
          </a:p>
          <a:p>
            <a:r>
              <a:rPr lang="en-US" sz="2000" dirty="0"/>
              <a:t>Faster convergence on large datasets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652D2A-7911-0341-A275-1026F920A9EA}"/>
              </a:ext>
            </a:extLst>
          </p:cNvPr>
          <p:cNvSpPr txBox="1"/>
          <p:nvPr/>
        </p:nvSpPr>
        <p:spPr>
          <a:xfrm>
            <a:off x="8029575" y="-300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42DFD16-A90F-424C-AEA8-1CF27589D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863" y="3772731"/>
            <a:ext cx="2907365" cy="23800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0A9982-5EAC-FC45-8AD0-FF44BED5A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3388" y="3864926"/>
            <a:ext cx="2848610" cy="228786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1BC0F8C-82CA-C348-BE39-19A20AB5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4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532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03C76-CA4E-D044-B4DF-33D9C38B8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and Design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00EC7-F979-4B41-90E4-6D7CAE25C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655311"/>
          </a:xfrm>
        </p:spPr>
        <p:txBody>
          <a:bodyPr>
            <a:normAutofit/>
          </a:bodyPr>
          <a:lstStyle/>
          <a:p>
            <a:r>
              <a:rPr lang="en-US" sz="2000" dirty="0"/>
              <a:t>Choice of learning rate</a:t>
            </a:r>
          </a:p>
          <a:p>
            <a:r>
              <a:rPr lang="en-US" sz="2000" dirty="0"/>
              <a:t>Local </a:t>
            </a:r>
            <a:r>
              <a:rPr lang="en-US" sz="2000" dirty="0" err="1"/>
              <a:t>minimas</a:t>
            </a:r>
            <a:r>
              <a:rPr lang="en-US" sz="2000" dirty="0"/>
              <a:t> vs global minima</a:t>
            </a:r>
          </a:p>
          <a:p>
            <a:r>
              <a:rPr lang="en-US" sz="2000" dirty="0"/>
              <a:t>Fluctuation in loss from epoch to epoch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0500CF-A7A3-7642-BCA5-15606EB08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712" y="3877598"/>
            <a:ext cx="4584830" cy="2548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DBF6E6-B9FF-6748-A5BB-667CA64C1C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1691" y="3074318"/>
            <a:ext cx="4380307" cy="335148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CD9AF9C-C22F-E343-B90D-53EFCE156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5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909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938E6-18BF-7248-A522-A116B8C6E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the learning rate could “adapt”?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3EA6A3-1501-0445-8A68-E6E7580F2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905576"/>
          </a:xfrm>
        </p:spPr>
        <p:txBody>
          <a:bodyPr>
            <a:normAutofit/>
          </a:bodyPr>
          <a:lstStyle/>
          <a:p>
            <a:r>
              <a:rPr lang="en-US" sz="2000" dirty="0"/>
              <a:t>Stochastic gradient descent keeps a constant learning rate</a:t>
            </a:r>
          </a:p>
          <a:p>
            <a:r>
              <a:rPr lang="en-US" sz="2000" dirty="0"/>
              <a:t>Use methods such as: </a:t>
            </a:r>
            <a:r>
              <a:rPr lang="en-US" sz="2000" dirty="0" err="1"/>
              <a:t>AdaGrad</a:t>
            </a:r>
            <a:r>
              <a:rPr lang="en-US" sz="2000" dirty="0"/>
              <a:t> , </a:t>
            </a:r>
            <a:r>
              <a:rPr lang="en-US" sz="2000" dirty="0" err="1"/>
              <a:t>RMSProp</a:t>
            </a:r>
            <a:r>
              <a:rPr lang="en-US" sz="2000" dirty="0"/>
              <a:t> , </a:t>
            </a:r>
            <a:r>
              <a:rPr lang="en-US" sz="2000" dirty="0" err="1"/>
              <a:t>AdaDelta</a:t>
            </a:r>
            <a:endParaRPr lang="en-US" sz="2000" dirty="0"/>
          </a:p>
          <a:p>
            <a:r>
              <a:rPr lang="en-US" sz="2000" dirty="0"/>
              <a:t>This improves stochastic gradient descent!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8C5C7E-661E-984E-9696-AB7CEFC35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270" y="3355674"/>
            <a:ext cx="3703727" cy="2867402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DE42B-B7C3-D749-BB0E-1DCADC768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6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8536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4559E-8906-8249-860B-9BE55B53A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74FBF-3593-9B44-A1CA-27278746B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1818255"/>
          </a:xfrm>
        </p:spPr>
        <p:txBody>
          <a:bodyPr>
            <a:normAutofit/>
          </a:bodyPr>
          <a:lstStyle/>
          <a:p>
            <a:r>
              <a:rPr lang="en-US" sz="2000" dirty="0"/>
              <a:t>Useful for classification problems where decision boundaries need to be found</a:t>
            </a:r>
          </a:p>
          <a:p>
            <a:r>
              <a:rPr lang="en-US" sz="2000" dirty="0"/>
              <a:t>Image recognition, ex: MNIST, ImageNet (which has 1.2 million training images)</a:t>
            </a:r>
          </a:p>
          <a:p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67E74F-033D-7B4B-92EE-9B5FF9BF6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680" y="4040542"/>
            <a:ext cx="2540000" cy="1905000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43BA88B-0A24-A84B-BCAB-A5CD2E480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11131" y="447188"/>
            <a:ext cx="1062155" cy="490599"/>
          </a:xfrm>
        </p:spPr>
        <p:txBody>
          <a:bodyPr anchor="b" anchorCtr="0"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7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417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8298B-CD61-A540-9198-EF8784EE0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of Optimization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6EC03-A094-1C4A-AFC6-E0728AC65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=yxNB4DOV4C4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D9081F-3369-754B-995F-026E0DB70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8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602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475C2-E3AB-3443-AA15-66A32A25D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B1CB00-EFC1-DB42-9F61-203E242FB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932854"/>
          </a:xfrm>
        </p:spPr>
        <p:txBody>
          <a:bodyPr>
            <a:normAutofit/>
          </a:bodyPr>
          <a:lstStyle/>
          <a:p>
            <a:r>
              <a:rPr lang="en-US" sz="2000" dirty="0"/>
              <a:t>Neural networks require cost functions which require optimization algorithms to find the best results </a:t>
            </a:r>
          </a:p>
          <a:p>
            <a:r>
              <a:rPr lang="en-US" sz="2000" dirty="0"/>
              <a:t>Stochastic gradient descent is one option, but can be improved on using ways to find the best learning rate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045CF-D894-CA42-8E00-580326F87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9</a:t>
            </a:fld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FC38F-941B-6C41-B9B3-84D0E6D86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733" y="3681879"/>
            <a:ext cx="5022265" cy="277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7425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253</TotalTime>
  <Words>260</Words>
  <Application>Microsoft Macintosh PowerPoint</Application>
  <PresentationFormat>Widescreen</PresentationFormat>
  <Paragraphs>44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Century Gothic</vt:lpstr>
      <vt:lpstr>Wingdings 2</vt:lpstr>
      <vt:lpstr>Quotable</vt:lpstr>
      <vt:lpstr>Optimization Algorithms / Stochastic Gradient Descent</vt:lpstr>
      <vt:lpstr>What is Optimization? </vt:lpstr>
      <vt:lpstr>Stochastic Gradient Descent</vt:lpstr>
      <vt:lpstr>Advantages of Stochastic Gradient Descent </vt:lpstr>
      <vt:lpstr>Limitations and Design Issues</vt:lpstr>
      <vt:lpstr>What if the learning rate could “adapt”?</vt:lpstr>
      <vt:lpstr>Applications</vt:lpstr>
      <vt:lpstr>Video of Optimization 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Optimization Algorithms / Stochastic Gradient Descent</dc:title>
  <dc:creator>Microsoft Office User</dc:creator>
  <cp:lastModifiedBy>Microsoft Office User</cp:lastModifiedBy>
  <cp:revision>22</cp:revision>
  <dcterms:created xsi:type="dcterms:W3CDTF">2019-02-17T02:32:13Z</dcterms:created>
  <dcterms:modified xsi:type="dcterms:W3CDTF">2019-02-17T06:46:03Z</dcterms:modified>
</cp:coreProperties>
</file>

<file path=docProps/thumbnail.jpeg>
</file>